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42"/>
  </p:notesMasterIdLst>
  <p:sldIdLst>
    <p:sldId id="299" r:id="rId2"/>
    <p:sldId id="300" r:id="rId3"/>
    <p:sldId id="301" r:id="rId4"/>
    <p:sldId id="303" r:id="rId5"/>
    <p:sldId id="304" r:id="rId6"/>
    <p:sldId id="305" r:id="rId7"/>
    <p:sldId id="306" r:id="rId8"/>
    <p:sldId id="307" r:id="rId9"/>
    <p:sldId id="308" r:id="rId10"/>
    <p:sldId id="309" r:id="rId11"/>
    <p:sldId id="310" r:id="rId12"/>
    <p:sldId id="311" r:id="rId13"/>
    <p:sldId id="312" r:id="rId14"/>
    <p:sldId id="313" r:id="rId15"/>
    <p:sldId id="314" r:id="rId16"/>
    <p:sldId id="315" r:id="rId17"/>
    <p:sldId id="316" r:id="rId18"/>
    <p:sldId id="317" r:id="rId19"/>
    <p:sldId id="318" r:id="rId20"/>
    <p:sldId id="319" r:id="rId21"/>
    <p:sldId id="320" r:id="rId22"/>
    <p:sldId id="321" r:id="rId23"/>
    <p:sldId id="322" r:id="rId24"/>
    <p:sldId id="323" r:id="rId25"/>
    <p:sldId id="324" r:id="rId26"/>
    <p:sldId id="325" r:id="rId27"/>
    <p:sldId id="326" r:id="rId28"/>
    <p:sldId id="327" r:id="rId29"/>
    <p:sldId id="328" r:id="rId30"/>
    <p:sldId id="297" r:id="rId31"/>
    <p:sldId id="329" r:id="rId32"/>
    <p:sldId id="330" r:id="rId33"/>
    <p:sldId id="331" r:id="rId34"/>
    <p:sldId id="332" r:id="rId35"/>
    <p:sldId id="333" r:id="rId36"/>
    <p:sldId id="334" r:id="rId37"/>
    <p:sldId id="335" r:id="rId38"/>
    <p:sldId id="336" r:id="rId39"/>
    <p:sldId id="260" r:id="rId40"/>
    <p:sldId id="261" r:id="rId41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21"/>
    <p:restoredTop sz="84775"/>
  </p:normalViewPr>
  <p:slideViewPr>
    <p:cSldViewPr snapToGrid="0" snapToObjects="1">
      <p:cViewPr varScale="1">
        <p:scale>
          <a:sx n="86" d="100"/>
          <a:sy n="86" d="100"/>
        </p:scale>
        <p:origin x="135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4F05C7-FB81-AA44-B3F0-A396E14148CB}" type="datetimeFigureOut">
              <a:rPr kumimoji="1" lang="zh-CN" altLang="en-US" smtClean="0"/>
              <a:t>2016/5/28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0EC96D-CD2C-A74C-932A-E071BF47434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74564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 smtClean="0"/>
              <a:t>注意：控制台窗口界面是功能要求的！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0EC96D-CD2C-A74C-932A-E071BF474348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509929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0EC96D-CD2C-A74C-932A-E071BF474348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421702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 smtClean="0"/>
              <a:t>这个是分析文本中单词的情况。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0EC96D-CD2C-A74C-932A-E071BF474348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471746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 smtClean="0"/>
              <a:t>OS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X</a:t>
            </a:r>
            <a:r>
              <a:rPr kumimoji="1" lang="zh-CN" altLang="en-US" dirty="0" smtClean="0"/>
              <a:t>下的学习功能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0EC96D-CD2C-A74C-932A-E071BF474348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037211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0EC96D-CD2C-A74C-932A-E071BF474348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431984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0EC96D-CD2C-A74C-932A-E071BF474348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322348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0EC96D-CD2C-A74C-932A-E071BF474348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57441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以考代学，就是抽取应该用来学习的新单词来作为测验用单词，生成题目。</a:t>
            </a:r>
          </a:p>
          <a:p>
            <a:r>
              <a:rPr kumimoji="1" lang="zh-CN" altLang="en-US" dirty="0" smtClean="0"/>
              <a:t>这是要求用户直接输入单词。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0EC96D-CD2C-A74C-932A-E071BF474348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860717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这个是让用户选择释义。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0EC96D-CD2C-A74C-932A-E071BF474348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17443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这个是让用户选择单词。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0EC96D-CD2C-A74C-932A-E071BF474348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2954810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这个是让用户判断正误。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0EC96D-CD2C-A74C-932A-E071BF474348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491904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0EC96D-CD2C-A74C-932A-E071BF474348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9389960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以考代学结束后，会给用户一个报表。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0EC96D-CD2C-A74C-932A-E071BF474348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5632468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测验，和以考代学，用的是完全相同的用户界面，只不过抽取的单词不一样。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0EC96D-CD2C-A74C-932A-E071BF474348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7692041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同样，测验完毕也会给出报表。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0EC96D-CD2C-A74C-932A-E071BF474348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5540929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0EC96D-CD2C-A74C-932A-E071BF474348}" type="slidenum">
              <a:rPr kumimoji="1" lang="zh-CN" altLang="en-US" smtClean="0"/>
              <a:t>24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123678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0EC96D-CD2C-A74C-932A-E071BF474348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795558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 smtClean="0"/>
              <a:t>这个库，主要实现了一些控制台元件输出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0EC96D-CD2C-A74C-932A-E071BF474348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7220118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0EC96D-CD2C-A74C-932A-E071BF474348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4754204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0EC96D-CD2C-A74C-932A-E071BF474348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8862898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 smtClean="0"/>
              <a:t>我对</a:t>
            </a:r>
            <a:r>
              <a:rPr kumimoji="1" lang="en-US" altLang="zh-CN" dirty="0" smtClean="0"/>
              <a:t>MVC</a:t>
            </a:r>
            <a:r>
              <a:rPr kumimoji="1" lang="zh-CN" altLang="en-US" dirty="0" smtClean="0"/>
              <a:t>理解还不是很深刻，这里只是尝试一下。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0EC96D-CD2C-A74C-932A-E071BF474348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7402017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这是我们感觉很重要的一些需求中没有提到的功能。</a:t>
            </a:r>
          </a:p>
          <a:p>
            <a:r>
              <a:rPr kumimoji="1" lang="zh-CN" altLang="en-US" dirty="0" smtClean="0"/>
              <a:t>欢迎页面，是在读取单词数据库的时候显示的，因为读取单词数据库比较慢。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0EC96D-CD2C-A74C-932A-E071BF474348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358324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这个项目说大不大，说小不小，自然，也是需要源代码管理的。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 smtClean="0"/>
              <a:t>由于要求纯文本文件作为单词库，需要</a:t>
            </a: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手写文本处理程序</a:t>
            </a:r>
            <a:r>
              <a:rPr kumimoji="1" lang="zh-CN" altLang="en-US" dirty="0" smtClean="0"/>
              <a:t>，增加了难度。</a:t>
            </a:r>
          </a:p>
          <a:p>
            <a:r>
              <a:rPr kumimoji="1" lang="zh-CN" altLang="en-US" dirty="0" smtClean="0"/>
              <a:t>由于</a:t>
            </a:r>
            <a:r>
              <a:rPr kumimoji="1" lang="en-US" altLang="zh-CN" dirty="0" smtClean="0"/>
              <a:t>Windows</a:t>
            </a:r>
            <a:r>
              <a:rPr kumimoji="1" lang="zh-CN" altLang="en-US" dirty="0" smtClean="0"/>
              <a:t>的命令行和类</a:t>
            </a:r>
            <a:r>
              <a:rPr kumimoji="1" lang="en-US" altLang="zh-CN" dirty="0" smtClean="0"/>
              <a:t>Unix</a:t>
            </a:r>
            <a:r>
              <a:rPr kumimoji="1" lang="zh-CN" altLang="en-US" dirty="0" smtClean="0"/>
              <a:t>系统大部分命令不一样，所以在编写</a:t>
            </a:r>
            <a:r>
              <a:rPr kumimoji="1" lang="en-US" altLang="zh-CN" dirty="0" err="1" smtClean="0"/>
              <a:t>makefile</a:t>
            </a:r>
            <a:r>
              <a:rPr kumimoji="1" lang="zh-CN" altLang="en-US" dirty="0" smtClean="0"/>
              <a:t>脚本的时候需要注意。比如</a:t>
            </a:r>
            <a:r>
              <a:rPr kumimoji="1" lang="en-US" altLang="zh-CN" dirty="0" smtClean="0"/>
              <a:t>Windows</a:t>
            </a:r>
            <a:r>
              <a:rPr kumimoji="1" lang="zh-CN" altLang="en-US" dirty="0" smtClean="0"/>
              <a:t>下的</a:t>
            </a:r>
            <a:r>
              <a:rPr kumimoji="1" lang="en-US" altLang="zh-CN" dirty="0" err="1" smtClean="0"/>
              <a:t>dir</a:t>
            </a:r>
            <a:r>
              <a:rPr kumimoji="1" lang="zh-CN" altLang="en-US" dirty="0" smtClean="0"/>
              <a:t>和</a:t>
            </a:r>
            <a:r>
              <a:rPr kumimoji="1" lang="en-US" altLang="zh-CN" dirty="0" smtClean="0"/>
              <a:t>Linux</a:t>
            </a:r>
            <a:r>
              <a:rPr kumimoji="1" lang="zh-CN" altLang="en-US" dirty="0" smtClean="0"/>
              <a:t>下的</a:t>
            </a:r>
            <a:r>
              <a:rPr kumimoji="1" lang="en-US" altLang="zh-CN" dirty="0" smtClean="0"/>
              <a:t>ls</a:t>
            </a:r>
            <a:r>
              <a:rPr kumimoji="1" lang="zh-CN" altLang="en-US" dirty="0" smtClean="0"/>
              <a:t>；</a:t>
            </a:r>
            <a:r>
              <a:rPr kumimoji="1" lang="en-US" altLang="zh-CN" dirty="0" smtClean="0"/>
              <a:t>Windows</a:t>
            </a:r>
            <a:r>
              <a:rPr kumimoji="1" lang="zh-CN" altLang="en-US" dirty="0" smtClean="0"/>
              <a:t>下的</a:t>
            </a:r>
            <a:r>
              <a:rPr kumimoji="1" lang="en-US" altLang="zh-CN" dirty="0" smtClean="0"/>
              <a:t>del</a:t>
            </a:r>
            <a:r>
              <a:rPr kumimoji="1" lang="zh-CN" altLang="en-US" dirty="0" smtClean="0"/>
              <a:t>和</a:t>
            </a:r>
            <a:r>
              <a:rPr kumimoji="1" lang="en-US" altLang="zh-CN" dirty="0" smtClean="0"/>
              <a:t>Linux</a:t>
            </a:r>
            <a:r>
              <a:rPr kumimoji="1" lang="zh-CN" altLang="en-US" dirty="0" smtClean="0"/>
              <a:t>下的</a:t>
            </a:r>
            <a:r>
              <a:rPr kumimoji="1" lang="en-US" altLang="zh-CN" dirty="0" err="1" smtClean="0"/>
              <a:t>rm</a:t>
            </a:r>
            <a:r>
              <a:rPr kumimoji="1" lang="zh-CN" altLang="en-US" dirty="0" smtClean="0"/>
              <a:t>。另外，由于平台不同，有的平台相关的代码，需要使用预编译指令选择编译哪一段。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0EC96D-CD2C-A74C-932A-E071BF474348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729442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 smtClean="0"/>
              <a:t>前面三个平台都是</a:t>
            </a:r>
            <a:r>
              <a:rPr kumimoji="1" lang="en-US" altLang="zh-CN" dirty="0" smtClean="0"/>
              <a:t>x86</a:t>
            </a:r>
            <a:r>
              <a:rPr kumimoji="1" lang="zh-CN" altLang="en-US" dirty="0" smtClean="0"/>
              <a:t>的，我们来试一下</a:t>
            </a:r>
            <a:r>
              <a:rPr kumimoji="1" lang="en-US" altLang="zh-CN" dirty="0" smtClean="0"/>
              <a:t>arm</a:t>
            </a:r>
            <a:r>
              <a:rPr kumimoji="1" lang="zh-CN" altLang="en-US" dirty="0" smtClean="0"/>
              <a:t>上的情况，于是我登录到我的树莓派。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0EC96D-CD2C-A74C-932A-E071BF474348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295931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编译命令都一样的，不过树莓派没有我的笔记本电脑的性能好，所以编译耗时更多。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0EC96D-CD2C-A74C-932A-E071BF474348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6483138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编译命令都一样的，不过树莓派没有我的笔记本电脑的性能好，所以编译耗时更多。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0EC96D-CD2C-A74C-932A-E071BF474348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7480728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可以使用。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0EC96D-CD2C-A74C-932A-E071BF474348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8814680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0EC96D-CD2C-A74C-932A-E071BF474348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84031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源代码是可以跨平台的，我们已经编译出了三个平台的可执行文件。</a:t>
            </a:r>
          </a:p>
          <a:p>
            <a:r>
              <a:rPr kumimoji="1" lang="zh-CN" altLang="en-US" dirty="0" smtClean="0"/>
              <a:t>下面，边说明跨平台是好的，边演示一下功能。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0EC96D-CD2C-A74C-932A-E071BF474348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343601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0EC96D-CD2C-A74C-932A-E071BF474348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782127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 smtClean="0"/>
              <a:t>这是单词显示界面。显示了单词的属性：常见，易忘，生词。</a:t>
            </a: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0EC96D-CD2C-A74C-932A-E071BF474348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611356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Linux</a:t>
            </a:r>
            <a:r>
              <a:rPr kumimoji="1" lang="zh-CN" altLang="en-US" dirty="0" smtClean="0"/>
              <a:t>下编译输出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0EC96D-CD2C-A74C-932A-E071BF474348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841668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 smtClean="0"/>
              <a:t>Linux</a:t>
            </a:r>
            <a:r>
              <a:rPr kumimoji="1" lang="zh-CN" altLang="en-US" dirty="0" smtClean="0"/>
              <a:t>下的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0EC96D-CD2C-A74C-932A-E071BF474348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390051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0EC96D-CD2C-A74C-932A-E071BF474348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68789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06FDE-0B79-7747-ABD0-934F570965F8}" type="datetimeFigureOut">
              <a:rPr kumimoji="1" lang="zh-CN" altLang="en-US" smtClean="0"/>
              <a:t>2016/5/28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B55DF-7513-6549-8810-A2FBC44A33C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84202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06FDE-0B79-7747-ABD0-934F570965F8}" type="datetimeFigureOut">
              <a:rPr kumimoji="1" lang="zh-CN" altLang="en-US" smtClean="0"/>
              <a:t>2016/5/28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B55DF-7513-6549-8810-A2FBC44A33C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86577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06FDE-0B79-7747-ABD0-934F570965F8}" type="datetimeFigureOut">
              <a:rPr kumimoji="1" lang="zh-CN" altLang="en-US" smtClean="0"/>
              <a:t>2016/5/28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B55DF-7513-6549-8810-A2FBC44A33C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91913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06FDE-0B79-7747-ABD0-934F570965F8}" type="datetimeFigureOut">
              <a:rPr kumimoji="1" lang="zh-CN" altLang="en-US" smtClean="0"/>
              <a:t>2016/5/28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B55DF-7513-6549-8810-A2FBC44A33C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94607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06FDE-0B79-7747-ABD0-934F570965F8}" type="datetimeFigureOut">
              <a:rPr kumimoji="1" lang="zh-CN" altLang="en-US" smtClean="0"/>
              <a:t>2016/5/28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B55DF-7513-6549-8810-A2FBC44A33C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42998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06FDE-0B79-7747-ABD0-934F570965F8}" type="datetimeFigureOut">
              <a:rPr kumimoji="1" lang="zh-CN" altLang="en-US" smtClean="0"/>
              <a:t>2016/5/28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B55DF-7513-6549-8810-A2FBC44A33C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38592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06FDE-0B79-7747-ABD0-934F570965F8}" type="datetimeFigureOut">
              <a:rPr kumimoji="1" lang="zh-CN" altLang="en-US" smtClean="0"/>
              <a:t>2016/5/28</a:t>
            </a:fld>
            <a:endParaRPr kumimoji="1"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B55DF-7513-6549-8810-A2FBC44A33C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74810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06FDE-0B79-7747-ABD0-934F570965F8}" type="datetimeFigureOut">
              <a:rPr kumimoji="1" lang="zh-CN" altLang="en-US" smtClean="0"/>
              <a:t>2016/5/28</a:t>
            </a:fld>
            <a:endParaRPr kumimoji="1"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B55DF-7513-6549-8810-A2FBC44A33C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2421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06FDE-0B79-7747-ABD0-934F570965F8}" type="datetimeFigureOut">
              <a:rPr kumimoji="1" lang="zh-CN" altLang="en-US" smtClean="0"/>
              <a:t>2016/5/28</a:t>
            </a:fld>
            <a:endParaRPr kumimoji="1"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B55DF-7513-6549-8810-A2FBC44A33C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90851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06FDE-0B79-7747-ABD0-934F570965F8}" type="datetimeFigureOut">
              <a:rPr kumimoji="1" lang="zh-CN" altLang="en-US" smtClean="0"/>
              <a:t>2016/5/28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B55DF-7513-6549-8810-A2FBC44A33C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48951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06FDE-0B79-7747-ABD0-934F570965F8}" type="datetimeFigureOut">
              <a:rPr kumimoji="1" lang="zh-CN" altLang="en-US" smtClean="0"/>
              <a:t>2016/5/28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B55DF-7513-6549-8810-A2FBC44A33C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38564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806FDE-0B79-7747-ABD0-934F570965F8}" type="datetimeFigureOut">
              <a:rPr kumimoji="1" lang="zh-CN" altLang="en-US" smtClean="0"/>
              <a:t>2016/5/28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EB55DF-7513-6549-8810-A2FBC44A33C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53583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ctrTitle"/>
          </p:nvPr>
        </p:nvSpPr>
        <p:spPr>
          <a:xfrm>
            <a:off x="0" y="974362"/>
            <a:ext cx="9143999" cy="2068642"/>
          </a:xfrm>
        </p:spPr>
        <p:txBody>
          <a:bodyPr>
            <a:normAutofit/>
          </a:bodyPr>
          <a:lstStyle/>
          <a:p>
            <a:r>
              <a:rPr lang="zh-CN" altLang="en-US" sz="3600" b="1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面向对象程序设计大作业</a:t>
            </a:r>
            <a:r>
              <a:rPr lang="en-US" altLang="zh-CN" sz="3000" b="1" dirty="0"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/>
            </a:r>
            <a:br>
              <a:rPr lang="en-US" altLang="zh-CN" sz="3000" b="1" dirty="0"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</a:br>
            <a:r>
              <a:rPr lang="zh-CN" altLang="en-US" sz="3000" b="1" dirty="0"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/>
            </a:r>
            <a:br>
              <a:rPr lang="zh-CN" altLang="en-US" sz="3000" b="1" dirty="0"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</a:br>
            <a:r>
              <a:rPr lang="zh-CN" altLang="en-US" b="1" dirty="0" smtClean="0">
                <a:solidFill>
                  <a:schemeClr val="accent4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多功能词典</a:t>
            </a:r>
            <a:r>
              <a:rPr lang="en-US" altLang="zh-CN" b="1" dirty="0" err="1" smtClean="0">
                <a:solidFill>
                  <a:schemeClr val="accent4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WDict</a:t>
            </a:r>
            <a:endParaRPr kumimoji="1" lang="zh-CN" altLang="en-US" dirty="0">
              <a:solidFill>
                <a:schemeClr val="accent4"/>
              </a:solidFill>
              <a:latin typeface="等线" panose="02010600030101010101" pitchFamily="2" charset="-122"/>
              <a:ea typeface="等线" panose="02010600030101010101" pitchFamily="2" charset="-122"/>
              <a:cs typeface="Microsoft YaHei" charset="0"/>
            </a:endParaRPr>
          </a:p>
        </p:txBody>
      </p:sp>
      <p:sp>
        <p:nvSpPr>
          <p:cNvPr id="5" name="副标题 2"/>
          <p:cNvSpPr>
            <a:spLocks noGrp="1"/>
          </p:cNvSpPr>
          <p:nvPr>
            <p:ph type="subTitle" idx="1"/>
          </p:nvPr>
        </p:nvSpPr>
        <p:spPr>
          <a:xfrm>
            <a:off x="1143000" y="3796909"/>
            <a:ext cx="6858000" cy="2289097"/>
          </a:xfrm>
        </p:spPr>
        <p:txBody>
          <a:bodyPr>
            <a:noAutofit/>
          </a:bodyPr>
          <a:lstStyle/>
          <a:p>
            <a:r>
              <a:rPr kumimoji="1" lang="zh-CN" altLang="en-US" sz="2800" dirty="0" smtClean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“没有组名”组</a:t>
            </a:r>
          </a:p>
          <a:p>
            <a:r>
              <a:rPr kumimoji="1" lang="en-US" altLang="zh-CN" sz="2800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t</a:t>
            </a:r>
            <a:r>
              <a:rPr kumimoji="1" lang="en-US" altLang="zh-CN" sz="2800" dirty="0" smtClean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wd2</a:t>
            </a:r>
          </a:p>
          <a:p>
            <a:r>
              <a:rPr kumimoji="1" lang="en-US" altLang="zh-CN" sz="2800" dirty="0" smtClean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【</a:t>
            </a:r>
            <a:r>
              <a:rPr kumimoji="1" lang="en-US" altLang="zh-CN" sz="2800" dirty="0" err="1" smtClean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benpigchu</a:t>
            </a:r>
            <a:r>
              <a:rPr kumimoji="1" lang="en-US" altLang="zh-CN" sz="2800" dirty="0" smtClean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】</a:t>
            </a:r>
            <a:endParaRPr kumimoji="1" lang="zh-CN" altLang="en-US" sz="2800" dirty="0" smtClean="0">
              <a:solidFill>
                <a:schemeClr val="bg1"/>
              </a:solidFill>
              <a:latin typeface="等线" panose="02010600030101010101" pitchFamily="2" charset="-122"/>
              <a:ea typeface="等线" panose="02010600030101010101" pitchFamily="2" charset="-122"/>
              <a:cs typeface="Microsoft YaHei" charset="0"/>
            </a:endParaRPr>
          </a:p>
          <a:p>
            <a:r>
              <a:rPr kumimoji="1" lang="en-US" altLang="zh-CN" sz="2800" dirty="0" smtClean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6A018</a:t>
            </a:r>
            <a:endParaRPr kumimoji="1" lang="zh-CN" altLang="en-US" sz="2800" dirty="0">
              <a:solidFill>
                <a:schemeClr val="bg1"/>
              </a:solidFill>
              <a:latin typeface="等线" panose="02010600030101010101" pitchFamily="2" charset="-122"/>
              <a:ea typeface="等线" panose="02010600030101010101" pitchFamily="2" charset="-122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1093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b="1" dirty="0">
                <a:solidFill>
                  <a:schemeClr val="accent4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在</a:t>
            </a:r>
            <a:r>
              <a:rPr kumimoji="1" lang="en-US" altLang="zh-CN" b="1" dirty="0">
                <a:solidFill>
                  <a:schemeClr val="accent4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Linux</a:t>
            </a:r>
            <a:r>
              <a:rPr kumimoji="1" lang="zh-CN" altLang="en-US" b="1" dirty="0">
                <a:solidFill>
                  <a:schemeClr val="accent4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下编译并运行</a:t>
            </a:r>
            <a:endParaRPr lang="zh-CN" altLang="en-US" dirty="0">
              <a:solidFill>
                <a:schemeClr val="accent4"/>
              </a:solidFill>
            </a:endParaRPr>
          </a:p>
        </p:txBody>
      </p:sp>
      <p:pic>
        <p:nvPicPr>
          <p:cNvPr id="5" name="内容占位符 3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2" t="3014" r="25403" b="38726"/>
          <a:stretch/>
        </p:blipFill>
        <p:spPr>
          <a:xfrm>
            <a:off x="1" y="1690689"/>
            <a:ext cx="9143999" cy="5220707"/>
          </a:xfrm>
        </p:spPr>
      </p:pic>
    </p:spTree>
    <p:extLst>
      <p:ext uri="{BB962C8B-B14F-4D97-AF65-F5344CB8AC3E}">
        <p14:creationId xmlns:p14="http://schemas.microsoft.com/office/powerpoint/2010/main" val="1051674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5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kumimoji="1" lang="zh-CN" altLang="en-US" b="1" dirty="0">
                <a:solidFill>
                  <a:schemeClr val="accent4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在</a:t>
            </a:r>
            <a:r>
              <a:rPr kumimoji="1" lang="en-US" altLang="zh-CN" b="1" dirty="0">
                <a:solidFill>
                  <a:schemeClr val="accent4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Linux</a:t>
            </a:r>
            <a:r>
              <a:rPr kumimoji="1" lang="zh-CN" altLang="en-US" b="1" dirty="0">
                <a:solidFill>
                  <a:schemeClr val="accent4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下编译并运行</a:t>
            </a:r>
            <a:endParaRPr lang="zh-CN" altLang="en-US" dirty="0">
              <a:solidFill>
                <a:schemeClr val="accent4"/>
              </a:solidFill>
            </a:endParaRPr>
          </a:p>
        </p:txBody>
      </p:sp>
      <p:pic>
        <p:nvPicPr>
          <p:cNvPr id="7" name="内容占位符 3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8" t="2551" r="3036" b="4847"/>
          <a:stretch/>
        </p:blipFill>
        <p:spPr>
          <a:xfrm>
            <a:off x="0" y="285750"/>
            <a:ext cx="9144000" cy="6286500"/>
          </a:xfrm>
        </p:spPr>
      </p:pic>
    </p:spTree>
    <p:extLst>
      <p:ext uri="{BB962C8B-B14F-4D97-AF65-F5344CB8AC3E}">
        <p14:creationId xmlns:p14="http://schemas.microsoft.com/office/powerpoint/2010/main" val="674581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5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kumimoji="1" lang="zh-CN" altLang="en-US" b="1" dirty="0">
                <a:solidFill>
                  <a:schemeClr val="accent4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在</a:t>
            </a:r>
            <a:r>
              <a:rPr kumimoji="1" lang="en-US" altLang="zh-CN" b="1" dirty="0">
                <a:solidFill>
                  <a:schemeClr val="accent4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Linux</a:t>
            </a:r>
            <a:r>
              <a:rPr kumimoji="1" lang="zh-CN" altLang="en-US" b="1" dirty="0">
                <a:solidFill>
                  <a:schemeClr val="accent4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下编译并运行</a:t>
            </a:r>
            <a:endParaRPr lang="zh-CN" altLang="en-US" dirty="0">
              <a:solidFill>
                <a:schemeClr val="accent4"/>
              </a:solidFill>
            </a:endParaRPr>
          </a:p>
        </p:txBody>
      </p:sp>
      <p:sp useBgFill="1">
        <p:nvSpPr>
          <p:cNvPr id="3" name="矩形 2"/>
          <p:cNvSpPr/>
          <p:nvPr/>
        </p:nvSpPr>
        <p:spPr>
          <a:xfrm>
            <a:off x="204952" y="365126"/>
            <a:ext cx="8607972" cy="132556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6" t="919" r="467" b="689"/>
          <a:stretch/>
        </p:blipFill>
        <p:spPr>
          <a:xfrm>
            <a:off x="1166906" y="15840"/>
            <a:ext cx="6810188" cy="6842160"/>
          </a:xfrm>
        </p:spPr>
      </p:pic>
    </p:spTree>
    <p:extLst>
      <p:ext uri="{BB962C8B-B14F-4D97-AF65-F5344CB8AC3E}">
        <p14:creationId xmlns:p14="http://schemas.microsoft.com/office/powerpoint/2010/main" val="2194481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b="1" dirty="0">
                <a:solidFill>
                  <a:schemeClr val="accent4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在</a:t>
            </a:r>
            <a:r>
              <a:rPr kumimoji="1" lang="en-US" altLang="zh-CN" b="1" dirty="0">
                <a:solidFill>
                  <a:schemeClr val="accent4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OS X</a:t>
            </a:r>
            <a:r>
              <a:rPr kumimoji="1" lang="zh-CN" altLang="en-US" b="1" dirty="0">
                <a:solidFill>
                  <a:schemeClr val="accent4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下运行</a:t>
            </a:r>
            <a:endParaRPr lang="zh-CN" altLang="en-US" dirty="0">
              <a:solidFill>
                <a:schemeClr val="accent4"/>
              </a:solidFill>
            </a:endParaRPr>
          </a:p>
        </p:txBody>
      </p:sp>
      <p:pic>
        <p:nvPicPr>
          <p:cNvPr id="7" name="内容占位符 3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66" t="5294" r="18551" b="40172"/>
          <a:stretch/>
        </p:blipFill>
        <p:spPr>
          <a:xfrm>
            <a:off x="0" y="1690689"/>
            <a:ext cx="9549591" cy="5167311"/>
          </a:xfrm>
        </p:spPr>
      </p:pic>
    </p:spTree>
    <p:extLst>
      <p:ext uri="{BB962C8B-B14F-4D97-AF65-F5344CB8AC3E}">
        <p14:creationId xmlns:p14="http://schemas.microsoft.com/office/powerpoint/2010/main" val="1654873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b="1" dirty="0">
                <a:solidFill>
                  <a:schemeClr val="accent4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在</a:t>
            </a:r>
            <a:r>
              <a:rPr kumimoji="1" lang="en-US" altLang="zh-CN" b="1" dirty="0">
                <a:solidFill>
                  <a:schemeClr val="accent4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OS X</a:t>
            </a:r>
            <a:r>
              <a:rPr kumimoji="1" lang="zh-CN" altLang="en-US" b="1" dirty="0">
                <a:solidFill>
                  <a:schemeClr val="accent4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下运行</a:t>
            </a:r>
            <a:endParaRPr lang="zh-CN" altLang="en-US" dirty="0">
              <a:solidFill>
                <a:schemeClr val="accent4"/>
              </a:solidFill>
            </a:endParaRPr>
          </a:p>
        </p:txBody>
      </p:sp>
      <p:pic>
        <p:nvPicPr>
          <p:cNvPr id="5" name="内容占位符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14" t="5379" r="12671" b="38586"/>
          <a:stretch/>
        </p:blipFill>
        <p:spPr>
          <a:xfrm>
            <a:off x="0" y="1690689"/>
            <a:ext cx="10011808" cy="5167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059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5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kumimoji="1" lang="zh-CN" altLang="en-US" b="1" dirty="0">
                <a:solidFill>
                  <a:schemeClr val="accent4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在</a:t>
            </a:r>
            <a:r>
              <a:rPr kumimoji="1" lang="en-US" altLang="zh-CN" b="1" dirty="0">
                <a:solidFill>
                  <a:schemeClr val="accent4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OS X</a:t>
            </a:r>
            <a:r>
              <a:rPr kumimoji="1" lang="zh-CN" altLang="en-US" b="1" dirty="0">
                <a:solidFill>
                  <a:schemeClr val="accent4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下运行</a:t>
            </a:r>
            <a:endParaRPr lang="zh-CN" altLang="en-US" dirty="0">
              <a:solidFill>
                <a:schemeClr val="accent4"/>
              </a:solidFill>
            </a:endParaRPr>
          </a:p>
        </p:txBody>
      </p:sp>
      <p:pic>
        <p:nvPicPr>
          <p:cNvPr id="7" name="内容占位符 3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91" t="5075" r="6968" b="14349"/>
          <a:stretch/>
        </p:blipFill>
        <p:spPr>
          <a:xfrm>
            <a:off x="-6223" y="268014"/>
            <a:ext cx="9150223" cy="6321972"/>
          </a:xfrm>
        </p:spPr>
      </p:pic>
    </p:spTree>
    <p:extLst>
      <p:ext uri="{BB962C8B-B14F-4D97-AF65-F5344CB8AC3E}">
        <p14:creationId xmlns:p14="http://schemas.microsoft.com/office/powerpoint/2010/main" val="3364782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b="1" dirty="0">
                <a:solidFill>
                  <a:schemeClr val="accent4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在</a:t>
            </a:r>
            <a:r>
              <a:rPr kumimoji="1" lang="en-US" altLang="zh-CN" b="1" dirty="0">
                <a:solidFill>
                  <a:schemeClr val="accent4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OS X</a:t>
            </a:r>
            <a:r>
              <a:rPr kumimoji="1" lang="zh-CN" altLang="en-US" b="1" dirty="0">
                <a:solidFill>
                  <a:schemeClr val="accent4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下运行</a:t>
            </a:r>
            <a:endParaRPr lang="zh-CN" altLang="en-US" dirty="0">
              <a:solidFill>
                <a:schemeClr val="accent4"/>
              </a:solidFill>
            </a:endParaRP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38" t="5682" r="27460" b="39276"/>
          <a:stretch/>
        </p:blipFill>
        <p:spPr>
          <a:xfrm>
            <a:off x="0" y="1690689"/>
            <a:ext cx="9144000" cy="5708033"/>
          </a:xfrm>
        </p:spPr>
      </p:pic>
    </p:spTree>
    <p:extLst>
      <p:ext uri="{BB962C8B-B14F-4D97-AF65-F5344CB8AC3E}">
        <p14:creationId xmlns:p14="http://schemas.microsoft.com/office/powerpoint/2010/main" val="799719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b="1" dirty="0">
                <a:solidFill>
                  <a:schemeClr val="accent4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在</a:t>
            </a:r>
            <a:r>
              <a:rPr kumimoji="1" lang="en-US" altLang="zh-CN" b="1" dirty="0">
                <a:solidFill>
                  <a:schemeClr val="accent4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OS X</a:t>
            </a:r>
            <a:r>
              <a:rPr kumimoji="1" lang="zh-CN" altLang="en-US" b="1" dirty="0">
                <a:solidFill>
                  <a:schemeClr val="accent4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下运行</a:t>
            </a:r>
            <a:endParaRPr lang="zh-CN" altLang="en-US" dirty="0">
              <a:solidFill>
                <a:schemeClr val="accent4"/>
              </a:solidFill>
            </a:endParaRPr>
          </a:p>
        </p:txBody>
      </p:sp>
      <p:pic>
        <p:nvPicPr>
          <p:cNvPr id="5" name="内容占位符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15" t="5076" r="20479" b="37681"/>
          <a:stretch/>
        </p:blipFill>
        <p:spPr>
          <a:xfrm>
            <a:off x="-21529" y="1690689"/>
            <a:ext cx="9165529" cy="5355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59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b="1" dirty="0">
                <a:solidFill>
                  <a:schemeClr val="accent4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在</a:t>
            </a:r>
            <a:r>
              <a:rPr kumimoji="1" lang="en-US" altLang="zh-CN" b="1" dirty="0">
                <a:solidFill>
                  <a:schemeClr val="accent4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OS X</a:t>
            </a:r>
            <a:r>
              <a:rPr kumimoji="1" lang="zh-CN" altLang="en-US" b="1" dirty="0">
                <a:solidFill>
                  <a:schemeClr val="accent4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下运行</a:t>
            </a:r>
            <a:endParaRPr lang="zh-CN" altLang="en-US" dirty="0">
              <a:solidFill>
                <a:schemeClr val="accent4"/>
              </a:solidFill>
            </a:endParaRP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58" t="5378" r="26710" b="33152"/>
          <a:stretch/>
        </p:blipFill>
        <p:spPr>
          <a:xfrm>
            <a:off x="0" y="1690689"/>
            <a:ext cx="9324754" cy="6448096"/>
          </a:xfrm>
        </p:spPr>
      </p:pic>
    </p:spTree>
    <p:extLst>
      <p:ext uri="{BB962C8B-B14F-4D97-AF65-F5344CB8AC3E}">
        <p14:creationId xmlns:p14="http://schemas.microsoft.com/office/powerpoint/2010/main" val="1364350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b="1" dirty="0">
                <a:solidFill>
                  <a:schemeClr val="accent4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在</a:t>
            </a:r>
            <a:r>
              <a:rPr kumimoji="1" lang="en-US" altLang="zh-CN" b="1" dirty="0">
                <a:solidFill>
                  <a:schemeClr val="accent4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OS X</a:t>
            </a:r>
            <a:r>
              <a:rPr kumimoji="1" lang="zh-CN" altLang="en-US" b="1" dirty="0">
                <a:solidFill>
                  <a:schemeClr val="accent4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下运行</a:t>
            </a:r>
            <a:endParaRPr lang="zh-CN" altLang="en-US" dirty="0">
              <a:solidFill>
                <a:schemeClr val="accent4"/>
              </a:solidFill>
            </a:endParaRPr>
          </a:p>
        </p:txBody>
      </p:sp>
      <p:pic>
        <p:nvPicPr>
          <p:cNvPr id="5" name="内容占位符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14" t="4773" r="28923" b="31350"/>
          <a:stretch/>
        </p:blipFill>
        <p:spPr>
          <a:xfrm>
            <a:off x="-38566" y="1690689"/>
            <a:ext cx="9182566" cy="6781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216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b="1" dirty="0">
                <a:solidFill>
                  <a:schemeClr val="accent4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需求分析</a:t>
            </a:r>
            <a:r>
              <a:rPr kumimoji="1" lang="en-US" altLang="zh-CN" b="1" dirty="0">
                <a:solidFill>
                  <a:schemeClr val="accent4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——</a:t>
            </a:r>
            <a:r>
              <a:rPr kumimoji="1" lang="zh-CN" altLang="en-US" b="1" dirty="0">
                <a:solidFill>
                  <a:schemeClr val="accent4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功能</a:t>
            </a:r>
            <a:endParaRPr lang="zh-CN" altLang="en-US" dirty="0">
              <a:solidFill>
                <a:schemeClr val="accent4"/>
              </a:solidFill>
            </a:endParaRP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930282"/>
          </a:xfrm>
        </p:spPr>
        <p:txBody>
          <a:bodyPr>
            <a:normAutofit fontScale="925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zh-CN" altLang="en-US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√ </a:t>
            </a:r>
            <a:r>
              <a:rPr lang="zh-CN" altLang="en-US" b="1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控制台窗口界面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zh-CN" altLang="en-US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√ 根据用户实际英语能力的变化动态设定单词级别（如罕见词、生词、熟词、易忘常见词等等</a:t>
            </a:r>
            <a:r>
              <a:rPr lang="zh-CN" altLang="en-US" dirty="0" smtClean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）</a:t>
            </a:r>
            <a:endParaRPr lang="en-US" altLang="zh-CN" dirty="0" smtClean="0">
              <a:solidFill>
                <a:schemeClr val="bg1"/>
              </a:solidFill>
              <a:latin typeface="等线" panose="02010600030101010101" pitchFamily="2" charset="-122"/>
              <a:ea typeface="等线" panose="02010600030101010101" pitchFamily="2" charset="-122"/>
              <a:cs typeface="Microsoft YaHei" charset="0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zh-CN" altLang="en-US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√ 可以调整记忆策略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zh-CN" altLang="en-US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√ 对指定的文本文件进行生词统计并给出生词解释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zh-CN" altLang="en-US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√ 进行在线单词测试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zh-CN" altLang="en-US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√ 允许用户为单词添加例句，以后显示单词含义时一并显示用户添加的例句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zh-CN" altLang="en-US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√ 以交互方式来查询用户输入单词的解释，记录查询</a:t>
            </a:r>
            <a:r>
              <a:rPr lang="zh-CN" altLang="en-US" dirty="0" smtClean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历史</a:t>
            </a:r>
            <a:endParaRPr lang="zh-CN" altLang="en-US" dirty="0">
              <a:solidFill>
                <a:schemeClr val="bg1"/>
              </a:solidFill>
              <a:latin typeface="等线" panose="02010600030101010101" pitchFamily="2" charset="-122"/>
              <a:ea typeface="等线" panose="02010600030101010101" pitchFamily="2" charset="-122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7734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b="1" dirty="0">
                <a:solidFill>
                  <a:schemeClr val="accent4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在</a:t>
            </a:r>
            <a:r>
              <a:rPr kumimoji="1" lang="en-US" altLang="zh-CN" b="1" dirty="0">
                <a:solidFill>
                  <a:schemeClr val="accent4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OS X</a:t>
            </a:r>
            <a:r>
              <a:rPr kumimoji="1" lang="zh-CN" altLang="en-US" b="1" dirty="0">
                <a:solidFill>
                  <a:schemeClr val="accent4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下运行</a:t>
            </a:r>
            <a:endParaRPr lang="zh-CN" altLang="en-US" dirty="0">
              <a:solidFill>
                <a:schemeClr val="accent4"/>
              </a:solidFill>
            </a:endParaRP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37" t="5378" r="25509" b="30680"/>
          <a:stretch/>
        </p:blipFill>
        <p:spPr>
          <a:xfrm>
            <a:off x="0" y="1690689"/>
            <a:ext cx="9136648" cy="6432288"/>
          </a:xfrm>
        </p:spPr>
      </p:pic>
    </p:spTree>
    <p:extLst>
      <p:ext uri="{BB962C8B-B14F-4D97-AF65-F5344CB8AC3E}">
        <p14:creationId xmlns:p14="http://schemas.microsoft.com/office/powerpoint/2010/main" val="1281065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b="1" dirty="0">
                <a:solidFill>
                  <a:schemeClr val="accent4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在</a:t>
            </a:r>
            <a:r>
              <a:rPr kumimoji="1" lang="en-US" altLang="zh-CN" b="1" dirty="0">
                <a:solidFill>
                  <a:schemeClr val="accent4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OS X</a:t>
            </a:r>
            <a:r>
              <a:rPr kumimoji="1" lang="zh-CN" altLang="en-US" b="1" dirty="0">
                <a:solidFill>
                  <a:schemeClr val="accent4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下运行</a:t>
            </a:r>
            <a:endParaRPr lang="zh-CN" altLang="en-US" dirty="0">
              <a:solidFill>
                <a:schemeClr val="accent4"/>
              </a:solidFill>
            </a:endParaRPr>
          </a:p>
        </p:txBody>
      </p:sp>
      <p:pic>
        <p:nvPicPr>
          <p:cNvPr id="5" name="内容占位符 3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14" t="5075" r="7414" b="19058"/>
          <a:stretch/>
        </p:blipFill>
        <p:spPr>
          <a:xfrm>
            <a:off x="0" y="1690689"/>
            <a:ext cx="9137475" cy="5990897"/>
          </a:xfrm>
        </p:spPr>
      </p:pic>
    </p:spTree>
    <p:extLst>
      <p:ext uri="{BB962C8B-B14F-4D97-AF65-F5344CB8AC3E}">
        <p14:creationId xmlns:p14="http://schemas.microsoft.com/office/powerpoint/2010/main" val="4229865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b="1" dirty="0">
                <a:solidFill>
                  <a:schemeClr val="accent4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在</a:t>
            </a:r>
            <a:r>
              <a:rPr kumimoji="1" lang="en-US" altLang="zh-CN" b="1" dirty="0">
                <a:solidFill>
                  <a:schemeClr val="accent4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OS X</a:t>
            </a:r>
            <a:r>
              <a:rPr kumimoji="1" lang="zh-CN" altLang="en-US" b="1" dirty="0">
                <a:solidFill>
                  <a:schemeClr val="accent4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下运行</a:t>
            </a:r>
            <a:endParaRPr lang="zh-CN" altLang="en-US" dirty="0">
              <a:solidFill>
                <a:schemeClr val="accent4"/>
              </a:solidFill>
            </a:endParaRPr>
          </a:p>
        </p:txBody>
      </p:sp>
      <p:pic>
        <p:nvPicPr>
          <p:cNvPr id="7" name="内容占位符 3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36" t="4773" r="7414" b="27620"/>
          <a:stretch/>
        </p:blipFill>
        <p:spPr>
          <a:xfrm>
            <a:off x="0" y="1690689"/>
            <a:ext cx="9144000" cy="5356497"/>
          </a:xfrm>
        </p:spPr>
      </p:pic>
    </p:spTree>
    <p:extLst>
      <p:ext uri="{BB962C8B-B14F-4D97-AF65-F5344CB8AC3E}">
        <p14:creationId xmlns:p14="http://schemas.microsoft.com/office/powerpoint/2010/main" val="2600229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b="1" dirty="0">
                <a:solidFill>
                  <a:schemeClr val="accent4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在</a:t>
            </a:r>
            <a:r>
              <a:rPr kumimoji="1" lang="en-US" altLang="zh-CN" b="1" dirty="0">
                <a:solidFill>
                  <a:schemeClr val="accent4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OS X</a:t>
            </a:r>
            <a:r>
              <a:rPr kumimoji="1" lang="zh-CN" altLang="en-US" b="1" dirty="0">
                <a:solidFill>
                  <a:schemeClr val="accent4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下运行</a:t>
            </a:r>
            <a:endParaRPr lang="zh-CN" altLang="en-US" dirty="0">
              <a:solidFill>
                <a:schemeClr val="accent4"/>
              </a:solidFill>
            </a:endParaRPr>
          </a:p>
        </p:txBody>
      </p:sp>
      <p:pic>
        <p:nvPicPr>
          <p:cNvPr id="5" name="内容占位符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14" t="5075" r="7191" b="19912"/>
          <a:stretch/>
        </p:blipFill>
        <p:spPr>
          <a:xfrm>
            <a:off x="0" y="1690689"/>
            <a:ext cx="9144000" cy="5912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896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b="1" dirty="0">
                <a:solidFill>
                  <a:schemeClr val="accent4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文本数据库</a:t>
            </a:r>
            <a:r>
              <a:rPr kumimoji="1" lang="en-US" altLang="zh-CN" b="1" dirty="0" err="1">
                <a:solidFill>
                  <a:schemeClr val="accent4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libtextdb</a:t>
            </a:r>
            <a:r>
              <a:rPr kumimoji="1" lang="en-US" altLang="zh-CN" b="1" dirty="0">
                <a:solidFill>
                  <a:schemeClr val="accent4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——</a:t>
            </a:r>
            <a:r>
              <a:rPr kumimoji="1" lang="zh-CN" altLang="en-US" b="1" dirty="0">
                <a:solidFill>
                  <a:schemeClr val="accent4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格式</a:t>
            </a:r>
            <a:endParaRPr lang="zh-CN" altLang="en-US" dirty="0">
              <a:solidFill>
                <a:schemeClr val="accent4"/>
              </a:solidFill>
            </a:endParaRP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类似</a:t>
            </a:r>
            <a:r>
              <a:rPr lang="en-US" altLang="zh-CN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CSV</a:t>
            </a:r>
          </a:p>
          <a:p>
            <a:pPr>
              <a:lnSpc>
                <a:spcPct val="120000"/>
              </a:lnSpc>
            </a:pPr>
            <a:r>
              <a:rPr lang="en-US" altLang="zh-CN" dirty="0" err="1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keya</a:t>
            </a:r>
            <a:r>
              <a:rPr lang="en-US" altLang="zh-CN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, value1, value2</a:t>
            </a: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“</a:t>
            </a:r>
            <a:r>
              <a:rPr lang="en-US" altLang="zh-CN" dirty="0" err="1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keyb</a:t>
            </a:r>
            <a:r>
              <a:rPr lang="en-US" altLang="zh-CN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”, “value1”, “value, 2”</a:t>
            </a: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支持转义</a:t>
            </a:r>
            <a:r>
              <a:rPr lang="zh-CN" altLang="en-US" dirty="0" smtClean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：</a:t>
            </a:r>
            <a:r>
              <a:rPr lang="en-US" altLang="zh-CN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 “ </a:t>
            </a:r>
            <a:r>
              <a:rPr lang="en-US" altLang="zh-CN" dirty="0" err="1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xxxx</a:t>
            </a:r>
            <a:r>
              <a:rPr lang="en-US" altLang="zh-CN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\</a:t>
            </a:r>
            <a:r>
              <a:rPr lang="en-US" altLang="zh-CN" dirty="0" err="1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nyyy</a:t>
            </a:r>
            <a:r>
              <a:rPr lang="en-US" altLang="zh-CN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”</a:t>
            </a:r>
            <a:r>
              <a:rPr lang="zh-CN" altLang="en-US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等</a:t>
            </a: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最开始的一项叫做第一项，是唯一的键。</a:t>
            </a:r>
          </a:p>
        </p:txBody>
      </p:sp>
    </p:spTree>
    <p:extLst>
      <p:ext uri="{BB962C8B-B14F-4D97-AF65-F5344CB8AC3E}">
        <p14:creationId xmlns:p14="http://schemas.microsoft.com/office/powerpoint/2010/main" val="2661097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b="1" dirty="0">
                <a:solidFill>
                  <a:schemeClr val="accent4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文本数据库</a:t>
            </a:r>
            <a:r>
              <a:rPr kumimoji="1" lang="en-US" altLang="zh-CN" b="1" dirty="0" err="1">
                <a:solidFill>
                  <a:schemeClr val="accent4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libtextdb</a:t>
            </a:r>
            <a:r>
              <a:rPr kumimoji="1" lang="en-US" altLang="zh-CN" b="1" dirty="0">
                <a:solidFill>
                  <a:schemeClr val="accent4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——</a:t>
            </a:r>
            <a:r>
              <a:rPr kumimoji="1" lang="zh-CN" altLang="en-US" b="1" dirty="0">
                <a:solidFill>
                  <a:schemeClr val="accent4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实现</a:t>
            </a:r>
            <a:endParaRPr lang="zh-CN" altLang="en-US" dirty="0">
              <a:solidFill>
                <a:schemeClr val="accent4"/>
              </a:solidFill>
            </a:endParaRP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读取与解析：实现了</a:t>
            </a:r>
            <a:r>
              <a:rPr lang="en-US" altLang="zh-CN" dirty="0" err="1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Lexer</a:t>
            </a:r>
            <a:r>
              <a:rPr lang="zh-CN" altLang="en-US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，输入一串字符串（这里为文本数据库中全部内容），输出</a:t>
            </a:r>
            <a:r>
              <a:rPr lang="en-US" altLang="zh-CN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token</a:t>
            </a:r>
            <a:r>
              <a:rPr lang="zh-CN" altLang="en-US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流。</a:t>
            </a: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序列化与保存：只需要将字符串进行转义，拼接后直接写入文件中即可。</a:t>
            </a: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使用接口：</a:t>
            </a:r>
          </a:p>
          <a:p>
            <a:pPr>
              <a:lnSpc>
                <a:spcPct val="120000"/>
              </a:lnSpc>
            </a:pPr>
            <a:r>
              <a:rPr lang="en-US" altLang="zh-CN" dirty="0" err="1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std</a:t>
            </a:r>
            <a:r>
              <a:rPr lang="en-US" altLang="zh-CN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::map&lt;</a:t>
            </a:r>
            <a:r>
              <a:rPr lang="en-US" altLang="zh-CN" dirty="0" err="1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std</a:t>
            </a:r>
            <a:r>
              <a:rPr lang="en-US" altLang="zh-CN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::string, </a:t>
            </a:r>
            <a:r>
              <a:rPr lang="en-US" altLang="zh-CN" dirty="0" err="1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std</a:t>
            </a:r>
            <a:r>
              <a:rPr lang="en-US" altLang="zh-CN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::vector&lt;</a:t>
            </a:r>
            <a:r>
              <a:rPr lang="en-US" altLang="zh-CN" dirty="0" err="1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std</a:t>
            </a:r>
            <a:r>
              <a:rPr lang="en-US" altLang="zh-CN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::string&gt; &gt;</a:t>
            </a:r>
          </a:p>
        </p:txBody>
      </p:sp>
    </p:spTree>
    <p:extLst>
      <p:ext uri="{BB962C8B-B14F-4D97-AF65-F5344CB8AC3E}">
        <p14:creationId xmlns:p14="http://schemas.microsoft.com/office/powerpoint/2010/main" val="3948379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b="1" dirty="0">
                <a:solidFill>
                  <a:schemeClr val="accent4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用户界面库</a:t>
            </a:r>
            <a:r>
              <a:rPr kumimoji="1" lang="en-US" altLang="zh-CN" b="1" dirty="0" err="1">
                <a:solidFill>
                  <a:schemeClr val="accent4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libui</a:t>
            </a:r>
            <a:endParaRPr lang="zh-CN" altLang="en-US" dirty="0">
              <a:solidFill>
                <a:schemeClr val="accent4"/>
              </a:solidFill>
            </a:endParaRP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控制台用户界面相比于图形用户界面更加新颖，系统资源占用更少，没有累赘操作，通用性更好，更吸引</a:t>
            </a:r>
            <a:r>
              <a:rPr lang="en-US" altLang="zh-CN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Geek</a:t>
            </a:r>
            <a:r>
              <a:rPr lang="zh-CN" altLang="en-US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们的眼球，所以，本项目采用控制台用户界面。</a:t>
            </a: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主要实现了一些控制台元件。</a:t>
            </a:r>
          </a:p>
        </p:txBody>
      </p:sp>
    </p:spTree>
    <p:extLst>
      <p:ext uri="{BB962C8B-B14F-4D97-AF65-F5344CB8AC3E}">
        <p14:creationId xmlns:p14="http://schemas.microsoft.com/office/powerpoint/2010/main" val="3610509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kumimoji="1" lang="zh-CN" altLang="en-US" b="1" dirty="0">
                <a:solidFill>
                  <a:schemeClr val="accent4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单词程序库</a:t>
            </a:r>
            <a:r>
              <a:rPr kumimoji="1" lang="en-US" altLang="zh-CN" b="1" dirty="0" err="1">
                <a:solidFill>
                  <a:schemeClr val="accent4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libdict</a:t>
            </a:r>
            <a:endParaRPr lang="zh-CN" altLang="en-US" dirty="0">
              <a:solidFill>
                <a:schemeClr val="accent4"/>
              </a:solidFill>
            </a:endParaRP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最后写完的一个库。</a:t>
            </a: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定义了词库数据，包括单词的释义、例句和级别</a:t>
            </a: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定义了用户数据，包括用户的配置、学习情况、查词历史以及用户词库（同词库数据）。</a:t>
            </a:r>
          </a:p>
        </p:txBody>
      </p:sp>
    </p:spTree>
    <p:extLst>
      <p:ext uri="{BB962C8B-B14F-4D97-AF65-F5344CB8AC3E}">
        <p14:creationId xmlns:p14="http://schemas.microsoft.com/office/powerpoint/2010/main" val="1644757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kumimoji="1" lang="zh-CN" altLang="en-US" b="1" dirty="0">
                <a:solidFill>
                  <a:schemeClr val="accent4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单词程序库</a:t>
            </a:r>
            <a:r>
              <a:rPr kumimoji="1" lang="en-US" altLang="zh-CN" b="1" dirty="0" err="1">
                <a:solidFill>
                  <a:schemeClr val="accent4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libdict</a:t>
            </a:r>
            <a:endParaRPr lang="zh-CN" altLang="en-US" dirty="0">
              <a:solidFill>
                <a:schemeClr val="accent4"/>
              </a:solidFill>
            </a:endParaRP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单词状态评估接口用来评估一个单词相对于用户的状态（是否常见，是否易忘，是否熟悉，是否学过）。</a:t>
            </a: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单词迭代器用来从题库中抽取单词。</a:t>
            </a: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测验问题生成器可以生成题目。</a:t>
            </a: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需要实现测验问题构建器接口</a:t>
            </a:r>
            <a:r>
              <a:rPr lang="en-US" altLang="zh-CN" dirty="0" err="1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IQuestionBuilder</a:t>
            </a:r>
            <a:r>
              <a:rPr lang="zh-CN" altLang="en-US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来输出题目。</a:t>
            </a:r>
          </a:p>
        </p:txBody>
      </p:sp>
    </p:spTree>
    <p:extLst>
      <p:ext uri="{BB962C8B-B14F-4D97-AF65-F5344CB8AC3E}">
        <p14:creationId xmlns:p14="http://schemas.microsoft.com/office/powerpoint/2010/main" val="92327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kumimoji="1" lang="zh-CN" altLang="en-US" b="1" dirty="0">
                <a:solidFill>
                  <a:schemeClr val="accent4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把上面三个库揉起来</a:t>
            </a:r>
            <a:endParaRPr lang="zh-CN" altLang="en-US" dirty="0">
              <a:solidFill>
                <a:schemeClr val="accent4"/>
              </a:solidFill>
            </a:endParaRP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主要采用了</a:t>
            </a:r>
            <a:r>
              <a:rPr lang="en-US" altLang="zh-CN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MVC</a:t>
            </a:r>
            <a:r>
              <a:rPr lang="zh-CN" altLang="en-US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（模型</a:t>
            </a:r>
            <a:r>
              <a:rPr lang="en-US" altLang="zh-CN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-</a:t>
            </a:r>
            <a:r>
              <a:rPr lang="zh-CN" altLang="en-US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视图</a:t>
            </a:r>
            <a:r>
              <a:rPr lang="en-US" altLang="zh-CN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-</a:t>
            </a:r>
            <a:r>
              <a:rPr lang="zh-CN" altLang="en-US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控制器）的架构模式。</a:t>
            </a: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模型是</a:t>
            </a:r>
            <a:r>
              <a:rPr lang="en-US" altLang="zh-CN" dirty="0" err="1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libtextdb</a:t>
            </a:r>
            <a:r>
              <a:rPr lang="zh-CN" altLang="en-US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以及</a:t>
            </a:r>
            <a:r>
              <a:rPr lang="en-US" altLang="zh-CN" dirty="0" err="1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libdict</a:t>
            </a:r>
            <a:r>
              <a:rPr lang="zh-CN" altLang="en-US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；视图是</a:t>
            </a:r>
            <a:r>
              <a:rPr lang="en-US" altLang="zh-CN" dirty="0" err="1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libui</a:t>
            </a:r>
            <a:r>
              <a:rPr lang="zh-CN" altLang="en-US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和</a:t>
            </a:r>
            <a:r>
              <a:rPr lang="en-US" altLang="zh-CN" dirty="0" err="1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WDict</a:t>
            </a:r>
            <a:r>
              <a:rPr lang="zh-CN" altLang="en-US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中的某些类；控制器是</a:t>
            </a:r>
            <a:r>
              <a:rPr lang="en-US" altLang="zh-CN" dirty="0" err="1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WDict</a:t>
            </a:r>
            <a:r>
              <a:rPr lang="zh-CN" altLang="en-US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主程序中大部分的类。</a:t>
            </a: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还提供了一个实现</a:t>
            </a:r>
            <a:r>
              <a:rPr lang="en-US" altLang="zh-CN" dirty="0" err="1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libdict</a:t>
            </a:r>
            <a:r>
              <a:rPr lang="zh-CN" altLang="en-US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库</a:t>
            </a:r>
            <a:r>
              <a:rPr lang="en-US" altLang="zh-CN" dirty="0" err="1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IQuestionBuilder</a:t>
            </a:r>
            <a:r>
              <a:rPr lang="zh-CN" altLang="en-US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接口的示例，可以生成网页。</a:t>
            </a:r>
          </a:p>
        </p:txBody>
      </p:sp>
    </p:spTree>
    <p:extLst>
      <p:ext uri="{BB962C8B-B14F-4D97-AF65-F5344CB8AC3E}">
        <p14:creationId xmlns:p14="http://schemas.microsoft.com/office/powerpoint/2010/main" val="2924043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b="1" dirty="0">
                <a:solidFill>
                  <a:schemeClr val="accent4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需求分析</a:t>
            </a:r>
            <a:r>
              <a:rPr kumimoji="1" lang="en-US" altLang="zh-CN" b="1" dirty="0">
                <a:solidFill>
                  <a:schemeClr val="accent4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——</a:t>
            </a:r>
            <a:r>
              <a:rPr kumimoji="1" lang="zh-CN" altLang="en-US" b="1" dirty="0">
                <a:solidFill>
                  <a:schemeClr val="accent4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实现细节</a:t>
            </a:r>
            <a:endParaRPr lang="zh-CN" altLang="en-US" dirty="0">
              <a:solidFill>
                <a:schemeClr val="accent4"/>
              </a:solidFill>
            </a:endParaRP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算法</a:t>
            </a:r>
            <a:r>
              <a:rPr lang="zh-CN" altLang="en-US" dirty="0" smtClean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与数据分离，</a:t>
            </a:r>
            <a:r>
              <a:rPr lang="zh-CN" altLang="en-US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程序模块可复用</a:t>
            </a: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动态</a:t>
            </a:r>
            <a:r>
              <a:rPr lang="zh-CN" altLang="en-US" dirty="0" smtClean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链接库的形式</a:t>
            </a:r>
            <a:r>
              <a:rPr lang="zh-CN" altLang="en-US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提供算法核心</a:t>
            </a:r>
            <a:r>
              <a:rPr lang="en-US" altLang="zh-CN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API</a:t>
            </a: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单词库为纯文本文件</a:t>
            </a: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跨平台（至少两个）</a:t>
            </a:r>
          </a:p>
        </p:txBody>
      </p:sp>
    </p:spTree>
    <p:extLst>
      <p:ext uri="{BB962C8B-B14F-4D97-AF65-F5344CB8AC3E}">
        <p14:creationId xmlns:p14="http://schemas.microsoft.com/office/powerpoint/2010/main" val="1835688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r="16185" b="379"/>
          <a:stretch/>
        </p:blipFill>
        <p:spPr>
          <a:xfrm>
            <a:off x="0" y="0"/>
            <a:ext cx="9538138" cy="7094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752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kumimoji="1" lang="zh-CN" altLang="en-US" b="1" dirty="0">
                <a:solidFill>
                  <a:schemeClr val="accent4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功能扩展</a:t>
            </a:r>
            <a:endParaRPr lang="zh-CN" altLang="en-US" dirty="0">
              <a:solidFill>
                <a:schemeClr val="accent4"/>
              </a:solidFill>
            </a:endParaRP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欢迎界面</a:t>
            </a: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用户系统</a:t>
            </a: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命令行附加功能</a:t>
            </a:r>
          </a:p>
        </p:txBody>
      </p:sp>
    </p:spTree>
    <p:extLst>
      <p:ext uri="{BB962C8B-B14F-4D97-AF65-F5344CB8AC3E}">
        <p14:creationId xmlns:p14="http://schemas.microsoft.com/office/powerpoint/2010/main" val="3735882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5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noFill/>
        </p:spPr>
        <p:txBody>
          <a:bodyPr/>
          <a:lstStyle/>
          <a:p>
            <a:r>
              <a:rPr kumimoji="1" lang="zh-CN" altLang="en-US" b="1" dirty="0">
                <a:solidFill>
                  <a:schemeClr val="accent4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功能扩展</a:t>
            </a:r>
            <a:endParaRPr lang="zh-CN" altLang="en-US" dirty="0">
              <a:solidFill>
                <a:schemeClr val="accent4"/>
              </a:solidFill>
            </a:endParaRPr>
          </a:p>
        </p:txBody>
      </p:sp>
      <p:pic>
        <p:nvPicPr>
          <p:cNvPr id="3" name="内容占位符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61" t="5091" r="7519" b="14140"/>
          <a:stretch/>
        </p:blipFill>
        <p:spPr>
          <a:xfrm>
            <a:off x="0" y="235697"/>
            <a:ext cx="9144000" cy="6386607"/>
          </a:xfrm>
        </p:spPr>
      </p:pic>
    </p:spTree>
    <p:extLst>
      <p:ext uri="{BB962C8B-B14F-4D97-AF65-F5344CB8AC3E}">
        <p14:creationId xmlns:p14="http://schemas.microsoft.com/office/powerpoint/2010/main" val="3028142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5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noFill/>
        </p:spPr>
        <p:txBody>
          <a:bodyPr/>
          <a:lstStyle/>
          <a:p>
            <a:r>
              <a:rPr kumimoji="1" lang="zh-CN" altLang="en-US" b="1" dirty="0">
                <a:solidFill>
                  <a:schemeClr val="accent4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功能扩展</a:t>
            </a:r>
            <a:endParaRPr lang="zh-CN" altLang="en-US" dirty="0">
              <a:solidFill>
                <a:schemeClr val="accent4"/>
              </a:solidFill>
            </a:endParaRP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61" t="5091" r="7331" b="13627"/>
          <a:stretch/>
        </p:blipFill>
        <p:spPr>
          <a:xfrm>
            <a:off x="0" y="222531"/>
            <a:ext cx="9144000" cy="6412938"/>
          </a:xfrm>
        </p:spPr>
      </p:pic>
    </p:spTree>
    <p:extLst>
      <p:ext uri="{BB962C8B-B14F-4D97-AF65-F5344CB8AC3E}">
        <p14:creationId xmlns:p14="http://schemas.microsoft.com/office/powerpoint/2010/main" val="1964759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b="1" dirty="0">
                <a:solidFill>
                  <a:schemeClr val="accent4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在</a:t>
            </a:r>
            <a:r>
              <a:rPr kumimoji="1" lang="en-US" altLang="zh-CN" b="1" dirty="0">
                <a:solidFill>
                  <a:schemeClr val="accent4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Raspberry Pi</a:t>
            </a:r>
            <a:r>
              <a:rPr kumimoji="1" lang="zh-CN" altLang="en-US" b="1" dirty="0">
                <a:solidFill>
                  <a:schemeClr val="accent4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下编译并运行</a:t>
            </a:r>
            <a:endParaRPr lang="zh-CN" altLang="en-US" dirty="0">
              <a:solidFill>
                <a:schemeClr val="accent4"/>
              </a:solidFill>
            </a:endParaRPr>
          </a:p>
        </p:txBody>
      </p:sp>
      <p:pic>
        <p:nvPicPr>
          <p:cNvPr id="5" name="内容占位符 3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37" t="5444" r="6967" b="26392"/>
          <a:stretch/>
        </p:blipFill>
        <p:spPr>
          <a:xfrm>
            <a:off x="0" y="1690688"/>
            <a:ext cx="9144000" cy="5372263"/>
          </a:xfrm>
        </p:spPr>
      </p:pic>
    </p:spTree>
    <p:extLst>
      <p:ext uri="{BB962C8B-B14F-4D97-AF65-F5344CB8AC3E}">
        <p14:creationId xmlns:p14="http://schemas.microsoft.com/office/powerpoint/2010/main" val="2914631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b="1" dirty="0">
                <a:solidFill>
                  <a:schemeClr val="accent4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在</a:t>
            </a:r>
            <a:r>
              <a:rPr kumimoji="1" lang="en-US" altLang="zh-CN" b="1" dirty="0">
                <a:solidFill>
                  <a:schemeClr val="accent4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Raspberry Pi</a:t>
            </a:r>
            <a:r>
              <a:rPr kumimoji="1" lang="zh-CN" altLang="en-US" b="1" dirty="0">
                <a:solidFill>
                  <a:schemeClr val="accent4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下编译并运行</a:t>
            </a:r>
            <a:endParaRPr lang="zh-CN" altLang="en-US" dirty="0">
              <a:solidFill>
                <a:schemeClr val="accent4"/>
              </a:solidFill>
            </a:endParaRPr>
          </a:p>
        </p:txBody>
      </p:sp>
      <p:pic>
        <p:nvPicPr>
          <p:cNvPr id="8" name="内容占位符 3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91" t="5378" r="6968" b="13744"/>
          <a:stretch/>
        </p:blipFill>
        <p:spPr>
          <a:xfrm>
            <a:off x="1" y="258288"/>
            <a:ext cx="9144000" cy="6341424"/>
          </a:xfrm>
        </p:spPr>
      </p:pic>
    </p:spTree>
    <p:extLst>
      <p:ext uri="{BB962C8B-B14F-4D97-AF65-F5344CB8AC3E}">
        <p14:creationId xmlns:p14="http://schemas.microsoft.com/office/powerpoint/2010/main" val="765250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b="1" dirty="0">
                <a:solidFill>
                  <a:schemeClr val="accent4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在</a:t>
            </a:r>
            <a:r>
              <a:rPr kumimoji="1" lang="en-US" altLang="zh-CN" b="1" dirty="0">
                <a:solidFill>
                  <a:schemeClr val="accent4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Raspberry Pi</a:t>
            </a:r>
            <a:r>
              <a:rPr kumimoji="1" lang="zh-CN" altLang="en-US" b="1" dirty="0">
                <a:solidFill>
                  <a:schemeClr val="accent4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下编译并运行</a:t>
            </a:r>
            <a:endParaRPr lang="zh-CN" altLang="en-US" dirty="0">
              <a:solidFill>
                <a:schemeClr val="accent4"/>
              </a:solidFill>
            </a:endParaRPr>
          </a:p>
        </p:txBody>
      </p:sp>
      <p:pic>
        <p:nvPicPr>
          <p:cNvPr id="5" name="内容占位符 3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27" t="4773" r="7241" b="13138"/>
          <a:stretch/>
        </p:blipFill>
        <p:spPr>
          <a:xfrm>
            <a:off x="0" y="0"/>
            <a:ext cx="9144000" cy="7080070"/>
          </a:xfrm>
        </p:spPr>
      </p:pic>
    </p:spTree>
    <p:extLst>
      <p:ext uri="{BB962C8B-B14F-4D97-AF65-F5344CB8AC3E}">
        <p14:creationId xmlns:p14="http://schemas.microsoft.com/office/powerpoint/2010/main" val="2055484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b="1" dirty="0">
                <a:solidFill>
                  <a:schemeClr val="accent4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在</a:t>
            </a:r>
            <a:r>
              <a:rPr kumimoji="1" lang="en-US" altLang="zh-CN" b="1" dirty="0">
                <a:solidFill>
                  <a:schemeClr val="accent4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Raspberry Pi</a:t>
            </a:r>
            <a:r>
              <a:rPr kumimoji="1" lang="zh-CN" altLang="en-US" b="1" dirty="0">
                <a:solidFill>
                  <a:schemeClr val="accent4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下编译并运行</a:t>
            </a:r>
            <a:endParaRPr lang="zh-CN" altLang="en-US" dirty="0">
              <a:solidFill>
                <a:schemeClr val="accent4"/>
              </a:solidFill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" name="内容占位符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41" t="4773" r="6754" b="12229"/>
          <a:stretch/>
        </p:blipFill>
        <p:spPr>
          <a:xfrm>
            <a:off x="0" y="0"/>
            <a:ext cx="9144000" cy="7077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485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kumimoji="1" lang="zh-CN" altLang="en-US" b="1" dirty="0">
                <a:solidFill>
                  <a:schemeClr val="accent4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可能的改进之处</a:t>
            </a:r>
            <a:endParaRPr lang="zh-CN" altLang="en-US" dirty="0">
              <a:solidFill>
                <a:schemeClr val="accent4"/>
              </a:solidFill>
            </a:endParaRP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i18n</a:t>
            </a:r>
            <a:r>
              <a:rPr lang="zh-CN" altLang="en-US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，提示信息多语言化，语言可配置</a:t>
            </a: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可选的图形用户界面</a:t>
            </a: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联机对战</a:t>
            </a: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单词市场</a:t>
            </a:r>
          </a:p>
          <a:p>
            <a:pPr>
              <a:lnSpc>
                <a:spcPct val="120000"/>
              </a:lnSpc>
            </a:pPr>
            <a:r>
              <a:rPr lang="en-US" altLang="zh-CN" dirty="0" smtClean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…</a:t>
            </a:r>
            <a:r>
              <a:rPr lang="en-US" altLang="zh-CN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…</a:t>
            </a:r>
          </a:p>
          <a:p>
            <a:pPr marL="0" indent="0">
              <a:lnSpc>
                <a:spcPct val="120000"/>
              </a:lnSpc>
              <a:buNone/>
            </a:pPr>
            <a:endParaRPr lang="en-US" altLang="zh-CN" dirty="0">
              <a:solidFill>
                <a:schemeClr val="bg1"/>
              </a:solidFill>
              <a:latin typeface="等线" panose="02010600030101010101" pitchFamily="2" charset="-122"/>
              <a:ea typeface="等线" panose="02010600030101010101" pitchFamily="2" charset="-122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414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1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3660" y="440077"/>
            <a:ext cx="7990694" cy="5840802"/>
          </a:xfrm>
        </p:spPr>
        <p:txBody>
          <a:bodyPr>
            <a:noAutofit/>
          </a:bodyPr>
          <a:lstStyle/>
          <a:p>
            <a:pPr algn="ctr"/>
            <a:r>
              <a:rPr kumimoji="1" lang="zh-CN" altLang="en-US" sz="28700" b="1" dirty="0" smtClean="0">
                <a:solidFill>
                  <a:schemeClr val="accent4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结束</a:t>
            </a:r>
            <a:endParaRPr kumimoji="1" lang="zh-CN" altLang="en-US" sz="28700" b="1" dirty="0">
              <a:solidFill>
                <a:schemeClr val="accent4"/>
              </a:solidFill>
              <a:latin typeface="等线" panose="02010600030101010101" pitchFamily="2" charset="-122"/>
              <a:ea typeface="等线" panose="02010600030101010101" pitchFamily="2" charset="-122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357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b="1" dirty="0">
                <a:solidFill>
                  <a:schemeClr val="accent4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重点及难点</a:t>
            </a:r>
            <a:endParaRPr lang="zh-CN" altLang="en-US" dirty="0">
              <a:solidFill>
                <a:schemeClr val="accent4"/>
              </a:solidFill>
            </a:endParaRP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如何有效的管理源代码：</a:t>
            </a: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单词库为纯文本文件：手写文本处理程序</a:t>
            </a: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跨平台问题：预编译指令和</a:t>
            </a:r>
            <a:r>
              <a:rPr lang="en-US" altLang="zh-CN" dirty="0" err="1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Makefile</a:t>
            </a:r>
            <a:r>
              <a:rPr lang="zh-CN" altLang="en-US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中判断</a:t>
            </a: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界面必须是中文，否则用户看不懂</a:t>
            </a: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Windows</a:t>
            </a:r>
            <a:r>
              <a:rPr lang="zh-CN" altLang="en-US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下的界面编码问题：编译前转换编码</a:t>
            </a: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Windows</a:t>
            </a:r>
            <a:r>
              <a:rPr lang="zh-CN" altLang="en-US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下的词库编码问题：</a:t>
            </a:r>
            <a:r>
              <a:rPr lang="en-US" altLang="zh-CN" dirty="0" err="1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Makefile</a:t>
            </a:r>
            <a:r>
              <a:rPr lang="zh-CN" altLang="en-US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脚本中转换词库编码</a:t>
            </a:r>
          </a:p>
        </p:txBody>
      </p:sp>
      <p:pic>
        <p:nvPicPr>
          <p:cNvPr id="1026" name="Picture 2" descr="http://ih1.redbubble.net/image.154534716.0850/flat,800x800,075,f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3889" y="1773621"/>
            <a:ext cx="1484039" cy="742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8781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uiExpand="1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3660" y="440077"/>
            <a:ext cx="7990694" cy="5840802"/>
          </a:xfrm>
        </p:spPr>
        <p:txBody>
          <a:bodyPr>
            <a:noAutofit/>
          </a:bodyPr>
          <a:lstStyle/>
          <a:p>
            <a:pPr algn="ctr"/>
            <a:r>
              <a:rPr kumimoji="1" lang="zh-CN" altLang="en-US" sz="28700" b="1" dirty="0" smtClean="0">
                <a:solidFill>
                  <a:schemeClr val="accent3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谢谢</a:t>
            </a:r>
            <a:endParaRPr kumimoji="1" lang="zh-CN" altLang="en-US" sz="28700" b="1" dirty="0">
              <a:solidFill>
                <a:schemeClr val="accent3"/>
              </a:solidFill>
              <a:latin typeface="等线" panose="02010600030101010101" pitchFamily="2" charset="-122"/>
              <a:ea typeface="等线" panose="02010600030101010101" pitchFamily="2" charset="-122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9327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b="1" dirty="0">
                <a:solidFill>
                  <a:schemeClr val="accent4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跨平台</a:t>
            </a:r>
            <a:endParaRPr lang="zh-CN" altLang="en-US" dirty="0">
              <a:solidFill>
                <a:schemeClr val="accent4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90689"/>
            <a:ext cx="10334622" cy="5167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503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b="1" dirty="0">
                <a:solidFill>
                  <a:schemeClr val="accent4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在</a:t>
            </a:r>
            <a:r>
              <a:rPr kumimoji="1" lang="en-US" altLang="zh-CN" b="1" dirty="0">
                <a:solidFill>
                  <a:schemeClr val="accent4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Windows</a:t>
            </a:r>
            <a:r>
              <a:rPr kumimoji="1" lang="zh-CN" altLang="en-US" b="1" dirty="0">
                <a:solidFill>
                  <a:schemeClr val="accent4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下运行</a:t>
            </a:r>
            <a:endParaRPr lang="zh-CN" altLang="en-US" dirty="0">
              <a:solidFill>
                <a:schemeClr val="accent4"/>
              </a:solidFill>
            </a:endParaRP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3" t="1632" r="2310" b="3807"/>
          <a:stretch/>
        </p:blipFill>
        <p:spPr>
          <a:xfrm>
            <a:off x="0" y="1690689"/>
            <a:ext cx="10882029" cy="7032069"/>
          </a:xfrm>
        </p:spPr>
      </p:pic>
    </p:spTree>
    <p:extLst>
      <p:ext uri="{BB962C8B-B14F-4D97-AF65-F5344CB8AC3E}">
        <p14:creationId xmlns:p14="http://schemas.microsoft.com/office/powerpoint/2010/main" val="1230479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b="1" dirty="0">
                <a:solidFill>
                  <a:schemeClr val="accent4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在</a:t>
            </a:r>
            <a:r>
              <a:rPr kumimoji="1" lang="en-US" altLang="zh-CN" b="1" dirty="0">
                <a:solidFill>
                  <a:schemeClr val="accent4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Windows</a:t>
            </a:r>
            <a:r>
              <a:rPr kumimoji="1" lang="zh-CN" altLang="en-US" b="1" dirty="0">
                <a:solidFill>
                  <a:schemeClr val="accent4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下运行</a:t>
            </a:r>
            <a:endParaRPr lang="zh-CN" altLang="en-US" dirty="0">
              <a:solidFill>
                <a:schemeClr val="accent4"/>
              </a:solidFill>
            </a:endParaRPr>
          </a:p>
        </p:txBody>
      </p:sp>
      <p:pic>
        <p:nvPicPr>
          <p:cNvPr id="5" name="内容占位符 3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5" t="3167" r="3793" b="4582"/>
          <a:stretch/>
        </p:blipFill>
        <p:spPr>
          <a:xfrm>
            <a:off x="0" y="1690689"/>
            <a:ext cx="9144000" cy="5933515"/>
          </a:xfrm>
        </p:spPr>
      </p:pic>
    </p:spTree>
    <p:extLst>
      <p:ext uri="{BB962C8B-B14F-4D97-AF65-F5344CB8AC3E}">
        <p14:creationId xmlns:p14="http://schemas.microsoft.com/office/powerpoint/2010/main" val="3509655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b="1" dirty="0">
                <a:solidFill>
                  <a:schemeClr val="accent4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在</a:t>
            </a:r>
            <a:r>
              <a:rPr kumimoji="1" lang="en-US" altLang="zh-CN" b="1" dirty="0">
                <a:solidFill>
                  <a:schemeClr val="accent4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Linux</a:t>
            </a:r>
            <a:r>
              <a:rPr kumimoji="1" lang="zh-CN" altLang="en-US" b="1" dirty="0">
                <a:solidFill>
                  <a:schemeClr val="accent4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下编译并运行</a:t>
            </a:r>
            <a:endParaRPr lang="zh-CN" altLang="en-US" dirty="0">
              <a:solidFill>
                <a:schemeClr val="accent4"/>
              </a:solidFill>
            </a:endParaRPr>
          </a:p>
        </p:txBody>
      </p:sp>
      <p:pic>
        <p:nvPicPr>
          <p:cNvPr id="7" name="内容占位符 3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7" t="14358" r="3276" b="5450"/>
          <a:stretch/>
        </p:blipFill>
        <p:spPr>
          <a:xfrm>
            <a:off x="1" y="1714663"/>
            <a:ext cx="9143999" cy="5143337"/>
          </a:xfrm>
        </p:spPr>
      </p:pic>
    </p:spTree>
    <p:extLst>
      <p:ext uri="{BB962C8B-B14F-4D97-AF65-F5344CB8AC3E}">
        <p14:creationId xmlns:p14="http://schemas.microsoft.com/office/powerpoint/2010/main" val="556255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b="1" dirty="0">
                <a:solidFill>
                  <a:schemeClr val="accent4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在</a:t>
            </a:r>
            <a:r>
              <a:rPr kumimoji="1" lang="en-US" altLang="zh-CN" b="1" dirty="0">
                <a:solidFill>
                  <a:schemeClr val="accent4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Linux</a:t>
            </a:r>
            <a:r>
              <a:rPr kumimoji="1" lang="zh-CN" altLang="en-US" b="1" dirty="0">
                <a:solidFill>
                  <a:schemeClr val="accent4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下编译并运行</a:t>
            </a:r>
            <a:endParaRPr lang="zh-CN" altLang="en-US" dirty="0">
              <a:solidFill>
                <a:schemeClr val="accent4"/>
              </a:solidFill>
            </a:endParaRPr>
          </a:p>
        </p:txBody>
      </p:sp>
      <p:pic>
        <p:nvPicPr>
          <p:cNvPr id="4" name="内容占位符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6" t="3534" r="10048" b="21020"/>
          <a:stretch/>
        </p:blipFill>
        <p:spPr>
          <a:xfrm>
            <a:off x="-1" y="1690689"/>
            <a:ext cx="9144001" cy="5232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639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502</TotalTime>
  <Words>1147</Words>
  <Application>Microsoft Office PowerPoint</Application>
  <PresentationFormat>全屏显示(4:3)</PresentationFormat>
  <Paragraphs>150</Paragraphs>
  <Slides>40</Slides>
  <Notes>34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40</vt:i4>
      </vt:variant>
    </vt:vector>
  </HeadingPairs>
  <TitlesOfParts>
    <vt:vector size="47" baseType="lpstr">
      <vt:lpstr>等线</vt:lpstr>
      <vt:lpstr>宋体</vt:lpstr>
      <vt:lpstr>Microsoft YaHei</vt:lpstr>
      <vt:lpstr>Arial</vt:lpstr>
      <vt:lpstr>Calibri</vt:lpstr>
      <vt:lpstr>Calibri Light</vt:lpstr>
      <vt:lpstr>Office 主题</vt:lpstr>
      <vt:lpstr>面向对象程序设计大作业  多功能词典WDict</vt:lpstr>
      <vt:lpstr>需求分析——功能</vt:lpstr>
      <vt:lpstr>需求分析——实现细节</vt:lpstr>
      <vt:lpstr>重点及难点</vt:lpstr>
      <vt:lpstr>跨平台</vt:lpstr>
      <vt:lpstr>在Windows下运行</vt:lpstr>
      <vt:lpstr>在Windows下运行</vt:lpstr>
      <vt:lpstr>在Linux下编译并运行</vt:lpstr>
      <vt:lpstr>在Linux下编译并运行</vt:lpstr>
      <vt:lpstr>在Linux下编译并运行</vt:lpstr>
      <vt:lpstr>在Linux下编译并运行</vt:lpstr>
      <vt:lpstr>在Linux下编译并运行</vt:lpstr>
      <vt:lpstr>在OS X下运行</vt:lpstr>
      <vt:lpstr>在OS X下运行</vt:lpstr>
      <vt:lpstr>在OS X下运行</vt:lpstr>
      <vt:lpstr>在OS X下运行</vt:lpstr>
      <vt:lpstr>在OS X下运行</vt:lpstr>
      <vt:lpstr>在OS X下运行</vt:lpstr>
      <vt:lpstr>在OS X下运行</vt:lpstr>
      <vt:lpstr>在OS X下运行</vt:lpstr>
      <vt:lpstr>在OS X下运行</vt:lpstr>
      <vt:lpstr>在OS X下运行</vt:lpstr>
      <vt:lpstr>在OS X下运行</vt:lpstr>
      <vt:lpstr>文本数据库libtextdb——格式</vt:lpstr>
      <vt:lpstr>文本数据库libtextdb——实现</vt:lpstr>
      <vt:lpstr>用户界面库libui</vt:lpstr>
      <vt:lpstr>单词程序库libdict</vt:lpstr>
      <vt:lpstr>单词程序库libdict</vt:lpstr>
      <vt:lpstr>把上面三个库揉起来</vt:lpstr>
      <vt:lpstr>PowerPoint 演示文稿</vt:lpstr>
      <vt:lpstr>功能扩展</vt:lpstr>
      <vt:lpstr>功能扩展</vt:lpstr>
      <vt:lpstr>功能扩展</vt:lpstr>
      <vt:lpstr>在Raspberry Pi下编译并运行</vt:lpstr>
      <vt:lpstr>在Raspberry Pi下编译并运行</vt:lpstr>
      <vt:lpstr>在Raspberry Pi下编译并运行</vt:lpstr>
      <vt:lpstr>在Raspberry Pi下编译并运行</vt:lpstr>
      <vt:lpstr>可能的改进之处</vt:lpstr>
      <vt:lpstr>结束</vt:lpstr>
      <vt:lpstr>谢谢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面向对象程序设计大作业设计  ——多功能词典WDict</dc:title>
  <dc:creator>twd2</dc:creator>
  <cp:lastModifiedBy>twd2</cp:lastModifiedBy>
  <cp:revision>203</cp:revision>
  <cp:lastPrinted>2016-05-24T04:04:23Z</cp:lastPrinted>
  <dcterms:created xsi:type="dcterms:W3CDTF">2016-05-23T14:23:14Z</dcterms:created>
  <dcterms:modified xsi:type="dcterms:W3CDTF">2016-05-27T16:34:51Z</dcterms:modified>
</cp:coreProperties>
</file>